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7"/>
  </p:notesMasterIdLst>
  <p:sldIdLst>
    <p:sldId id="256" r:id="rId2"/>
    <p:sldId id="266" r:id="rId3"/>
    <p:sldId id="268" r:id="rId4"/>
    <p:sldId id="282" r:id="rId5"/>
    <p:sldId id="283" r:id="rId6"/>
    <p:sldId id="284" r:id="rId7"/>
    <p:sldId id="290" r:id="rId8"/>
    <p:sldId id="294" r:id="rId9"/>
    <p:sldId id="295" r:id="rId10"/>
    <p:sldId id="308" r:id="rId11"/>
    <p:sldId id="296" r:id="rId12"/>
    <p:sldId id="297" r:id="rId13"/>
    <p:sldId id="289" r:id="rId14"/>
    <p:sldId id="307" r:id="rId15"/>
    <p:sldId id="287" r:id="rId16"/>
    <p:sldId id="293" r:id="rId17"/>
    <p:sldId id="298" r:id="rId18"/>
    <p:sldId id="313" r:id="rId19"/>
    <p:sldId id="311" r:id="rId20"/>
    <p:sldId id="316" r:id="rId21"/>
    <p:sldId id="270" r:id="rId22"/>
    <p:sldId id="273" r:id="rId23"/>
    <p:sldId id="271" r:id="rId24"/>
    <p:sldId id="269" r:id="rId25"/>
    <p:sldId id="285" r:id="rId26"/>
    <p:sldId id="305" r:id="rId27"/>
    <p:sldId id="315" r:id="rId28"/>
    <p:sldId id="306" r:id="rId29"/>
    <p:sldId id="288" r:id="rId30"/>
    <p:sldId id="309" r:id="rId31"/>
    <p:sldId id="304" r:id="rId32"/>
    <p:sldId id="303" r:id="rId33"/>
    <p:sldId id="302" r:id="rId34"/>
    <p:sldId id="314" r:id="rId35"/>
    <p:sldId id="318" r:id="rId36"/>
    <p:sldId id="299" r:id="rId37"/>
    <p:sldId id="312" r:id="rId38"/>
    <p:sldId id="300" r:id="rId39"/>
    <p:sldId id="301" r:id="rId40"/>
    <p:sldId id="310" r:id="rId41"/>
    <p:sldId id="257" r:id="rId42"/>
    <p:sldId id="317" r:id="rId43"/>
    <p:sldId id="272" r:id="rId44"/>
    <p:sldId id="280" r:id="rId45"/>
    <p:sldId id="260" r:id="rId46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089" autoAdjust="0"/>
  </p:normalViewPr>
  <p:slideViewPr>
    <p:cSldViewPr snapToGrid="0">
      <p:cViewPr varScale="1">
        <p:scale>
          <a:sx n="74" d="100"/>
          <a:sy n="74" d="100"/>
        </p:scale>
        <p:origin x="101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/>
            <a:t>We studied the influence of mesoscale SST patterns on atmospheric variables</a:t>
          </a:r>
          <a:endParaRPr lang="en-US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/>
            <a:t>SST anomalies DO modify surface fluxes</a:t>
          </a:r>
          <a:endParaRPr lang="en-US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/>
            <a:t>SST anomalies DO NOT constrain MABL moisture, but RH</a:t>
          </a:r>
          <a:endParaRPr lang="en-US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/>
            <a:t>SSTs DO set the variability of LHF when Small-scales included</a:t>
          </a:r>
          <a:endParaRPr lang="en-US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31B8788-2FD2-4731-AC8E-101A4409AC4A}">
      <dgm:prSet/>
      <dgm:spPr/>
      <dgm:t>
        <a:bodyPr/>
        <a:lstStyle/>
        <a:p>
          <a:r>
            <a:rPr lang="it-IT"/>
            <a:t>Wind and moisture contribute the most to LHF variance at larger scales</a:t>
          </a:r>
          <a:endParaRPr lang="en-US"/>
        </a:p>
      </dgm:t>
    </dgm:pt>
    <dgm:pt modelId="{16618A6C-3B85-4C52-92B0-260B9538BE0D}" type="parTrans" cxnId="{2F3A8173-73E3-4B4D-8C4D-2D639AB15FF7}">
      <dgm:prSet/>
      <dgm:spPr/>
      <dgm:t>
        <a:bodyPr/>
        <a:lstStyle/>
        <a:p>
          <a:endParaRPr lang="en-US"/>
        </a:p>
      </dgm:t>
    </dgm:pt>
    <dgm:pt modelId="{FE6BB016-4913-4098-A843-6F5537CCDC96}" type="sibTrans" cxnId="{2F3A8173-73E3-4B4D-8C4D-2D639AB15FF7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2F3A8173-73E3-4B4D-8C4D-2D639AB15FF7}" srcId="{DE8FDF9D-2138-4BD8-9A18-4838A58DCAB4}" destId="{931B8788-2FD2-4731-AC8E-101A4409AC4A}" srcOrd="5" destOrd="0" parTransId="{16618A6C-3B85-4C52-92B0-260B9538BE0D}" sibTransId="{FE6BB016-4913-4098-A843-6F5537CCDC96}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6313A897-B24F-4C89-A05C-E9113B37C788}" type="presOf" srcId="{931B8788-2FD2-4731-AC8E-101A4409AC4A}" destId="{2FC29F81-A694-46D3-BEB2-9975383BE777}" srcOrd="0" destOrd="6" presId="urn:microsoft.com/office/officeart/2005/8/layout/process2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/>
            <a:t>In the end …</a:t>
          </a:r>
          <a:endParaRPr lang="en-US" sz="23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We studied the influence of mesoscale SST patterns on atmospheric variables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modify surface fluxes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impact static stability and thus MABL turbulence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 anomalies DO NOT constrain MABL moisture, but RH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SSTs DO set the variability of LHF when Small-scales included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800" kern="1200"/>
            <a:t>Wind and moisture contribute the most to LHF variance at larger scales</a:t>
          </a:r>
          <a:endParaRPr lang="en-US" sz="1800" kern="120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6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22/10/2024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22/10/2024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22/10/2024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22/10/2024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3.png"/><Relationship Id="rId2" Type="http://schemas.openxmlformats.org/officeDocument/2006/relationships/image" Target="../media/image38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2.png"/><Relationship Id="rId4" Type="http://schemas.openxmlformats.org/officeDocument/2006/relationships/image" Target="../media/image39.png"/><Relationship Id="rId9" Type="http://schemas.openxmlformats.org/officeDocument/2006/relationships/customXml" Target="../ink/ink4.xml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43.png"/><Relationship Id="rId3" Type="http://schemas.openxmlformats.org/officeDocument/2006/relationships/image" Target="../media/image56.png"/><Relationship Id="rId7" Type="http://schemas.openxmlformats.org/officeDocument/2006/relationships/image" Target="../media/image40.png"/><Relationship Id="rId12" Type="http://schemas.openxmlformats.org/officeDocument/2006/relationships/customXml" Target="../ink/ink12.xml"/><Relationship Id="rId17" Type="http://schemas.openxmlformats.org/officeDocument/2006/relationships/image" Target="../media/image45.png"/><Relationship Id="rId2" Type="http://schemas.openxmlformats.org/officeDocument/2006/relationships/image" Target="../media/image460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42.png"/><Relationship Id="rId5" Type="http://schemas.openxmlformats.org/officeDocument/2006/relationships/image" Target="../media/image39.png"/><Relationship Id="rId15" Type="http://schemas.openxmlformats.org/officeDocument/2006/relationships/image" Target="../media/image44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1.png"/><Relationship Id="rId14" Type="http://schemas.openxmlformats.org/officeDocument/2006/relationships/customXml" Target="../ink/ink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190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962346" y="2130408"/>
            <a:ext cx="826730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</a:p>
          <a:p>
            <a:endParaRPr lang="en-GB" sz="1600" dirty="0"/>
          </a:p>
          <a:p>
            <a:r>
              <a:rPr lang="en-GB" sz="1600" u="sng" dirty="0"/>
              <a:t>Hosting institution</a:t>
            </a:r>
            <a:r>
              <a:rPr lang="en-GB" sz="1600" dirty="0"/>
              <a:t>:     </a:t>
            </a:r>
            <a:r>
              <a:rPr lang="en-GB" sz="1600" b="1" dirty="0"/>
              <a:t>University of Milan-Bicocca</a:t>
            </a:r>
            <a:endParaRPr lang="it-IT" sz="16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C31C33-C551-0AF8-2C45-152DFB95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2CC69FA-0B84-6FE5-D7DF-9B9D540E5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622" y="1941975"/>
            <a:ext cx="5193802" cy="478614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58D642-C0E4-BD1D-2433-93B34D9A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3" y="2088219"/>
            <a:ext cx="5706096" cy="45307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3900462" y="847766"/>
                <a:ext cx="388583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6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it-IT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𝑆𝑆𝑇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r>
                  <a:rPr lang="it-IT" sz="3600" dirty="0"/>
                  <a:t> </a:t>
                </a:r>
                <a:endParaRPr lang="en-GB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0462" y="847766"/>
                <a:ext cx="3885833" cy="9185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3380061" y="210477"/>
            <a:ext cx="523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 SENSITIVITIES</a:t>
            </a:r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85E5F3-B03F-32CA-25BA-9381A1EDDD2A}"/>
                  </a:ext>
                </a:extLst>
              </p:cNvPr>
              <p:cNvSpPr txBox="1"/>
              <p:nvPr/>
            </p:nvSpPr>
            <p:spPr>
              <a:xfrm>
                <a:off x="2890221" y="1285999"/>
                <a:ext cx="701389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Distributions for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it-IT" sz="3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it-IT" sz="32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sz="3200" b="0" i="1" smtClean="0">
                        <a:latin typeface="Cambria Math" panose="02040503050406030204" pitchFamily="18" charset="0"/>
                      </a:rPr>
                      <m:t>𝑆𝐸𝑁𝑆𝐼𝑇𝐼𝑉𝐼𝑇𝑌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685E5F3-B03F-32CA-25BA-9381A1EDD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221" y="1285999"/>
                <a:ext cx="7013899" cy="584775"/>
              </a:xfrm>
              <a:prstGeom prst="rect">
                <a:avLst/>
              </a:prstGeom>
              <a:blipFill>
                <a:blip r:embed="rId4"/>
                <a:stretch>
                  <a:fillRect l="-695"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BF8EFF-F445-3867-687B-532B1EF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B9F156-D20B-172F-D9FE-FD7CDB4E6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183917"/>
            <a:ext cx="7189926" cy="44937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3219450" y="5999866"/>
            <a:ext cx="608217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RH,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8610600" y="999251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RH </a:t>
            </a:r>
            <a:r>
              <a:rPr lang="it-IT" dirty="0" err="1"/>
              <a:t>anomalies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9B195B-0809-C621-7A4C-349C77EC0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0" y="1150850"/>
            <a:ext cx="5677263" cy="375239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229338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does SST contribute to shaping the spatial variability of LHF?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0272"/>
            <a:ext cx="2743200" cy="37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F6E8FE-BAF5-4F25-A070-95EFCE784FE8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4392830"/>
            <a:ext cx="65657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variances</a:t>
            </a:r>
            <a:r>
              <a:rPr lang="it-IT" sz="2400" b="1" dirty="0"/>
              <a:t> 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279DEF-BFCE-2BAB-6B0A-418DD06FE48C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1BBFBA0-F86B-3190-C955-AAF0FFF7DE51}"/>
              </a:ext>
            </a:extLst>
          </p:cNvPr>
          <p:cNvGrpSpPr/>
          <p:nvPr/>
        </p:nvGrpSpPr>
        <p:grpSpPr>
          <a:xfrm>
            <a:off x="2538116" y="5910339"/>
            <a:ext cx="2796840" cy="933480"/>
            <a:chOff x="2289671" y="5935387"/>
            <a:chExt cx="2796840" cy="933480"/>
          </a:xfrm>
        </p:grpSpPr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CC69E78A-0411-18F7-1313-0295BE0BDFA3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E8B994E0-1002-2761-290B-1B50999D4D2A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FA1E253-9C3A-996A-84A3-9FCCCD21CCBE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5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7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1379FC0-9024-A42D-32EB-B6E243A0D8CC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64F35E4-E412-3ACC-4EED-67D2E82DF502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2A002BF-7CF4-2C94-F6A3-5FC0F4F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>
            <mc:Choice xmlns:p14="http://schemas.microsoft.com/office/powerpoint/2010/main"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p14="http://schemas.microsoft.com/office/powerpoint/2010/main"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A3BE80-7ED9-488E-C981-71FCD17B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7270169" y="876875"/>
                <a:ext cx="37753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169" y="876875"/>
                <a:ext cx="37753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925782" y="832570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82" y="832570"/>
                <a:ext cx="27224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774432" y="4699101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76BDB-3E72-406F-E10B-F97067F1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/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387843-E42B-5F19-571E-98178627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EBDFFE-3861-B002-5C1D-D548E8B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7A14D2-54DC-F953-D711-D7A65CD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9D3078-388A-6648-5EEB-550FFAC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6854AC-E314-29E1-395C-1A5FDBE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F58281-F0CD-96DA-5E3F-6463F921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311B335-0A9B-18B8-4F37-CD1DF85E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42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44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45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7" y="714625"/>
            <a:ext cx="5221224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   STATISTICAL ANALYSES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F6E8FE-BAF5-4F25-A070-95EFCE784FE8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9" y="563996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16188" y="2900975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899" r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183DF94-3229-0ADC-A75B-EA282F4229F0}"/>
              </a:ext>
            </a:extLst>
          </p:cNvPr>
          <p:cNvGrpSpPr/>
          <p:nvPr/>
        </p:nvGrpSpPr>
        <p:grpSpPr>
          <a:xfrm>
            <a:off x="582913" y="1246760"/>
            <a:ext cx="4660891" cy="628650"/>
            <a:chOff x="675567" y="1582662"/>
            <a:chExt cx="4660891" cy="6286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/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498" t="-2174" r="-346" b="-3260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28E778E-0D9D-47C2-DBDF-A5EE852F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0858" y="1582662"/>
              <a:ext cx="2895600" cy="628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blipFill>
                <a:blip r:embed="rId8"/>
                <a:stretch>
                  <a:fillRect l="-1017" t="-471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5989551" y="6231967"/>
            <a:ext cx="5823505" cy="646331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311557-DD7F-184C-D509-83EB513A559F}"/>
              </a:ext>
            </a:extLst>
          </p:cNvPr>
          <p:cNvSpPr txBox="1"/>
          <p:nvPr/>
        </p:nvSpPr>
        <p:spPr>
          <a:xfrm>
            <a:off x="902055" y="4479106"/>
            <a:ext cx="4795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Applied to </a:t>
            </a:r>
            <a:r>
              <a:rPr lang="it-IT" sz="2000" dirty="0" err="1"/>
              <a:t>unfiltered</a:t>
            </a:r>
            <a:r>
              <a:rPr lang="it-IT" sz="2000" dirty="0"/>
              <a:t> and </a:t>
            </a:r>
            <a:r>
              <a:rPr lang="it-IT" sz="2000" dirty="0" err="1"/>
              <a:t>filtered</a:t>
            </a:r>
            <a:r>
              <a:rPr lang="it-IT" sz="2000" dirty="0"/>
              <a:t> fields</a:t>
            </a:r>
          </a:p>
          <a:p>
            <a:endParaRPr lang="it-IT" sz="2000" dirty="0"/>
          </a:p>
          <a:p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4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462035" y="220286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2035" y="220286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398149" y="510436"/>
            <a:ext cx="290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Full LHF </a:t>
            </a:r>
            <a:r>
              <a:rPr lang="it-IT" sz="2400" b="1" dirty="0" err="1"/>
              <a:t>sensitivity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363791" y="6238540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963DDDF-6917-2536-8776-C40336AFB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98" y="1531461"/>
            <a:ext cx="5984347" cy="45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256189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/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∝  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357229"/>
            <a:ext cx="5619750" cy="43910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6DCAEB-3AD3-957E-5A97-A76F39D42B3B}"/>
              </a:ext>
            </a:extLst>
          </p:cNvPr>
          <p:cNvSpPr txBox="1"/>
          <p:nvPr/>
        </p:nvSpPr>
        <p:spPr>
          <a:xfrm>
            <a:off x="644236" y="509155"/>
            <a:ext cx="116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but</a:t>
            </a:r>
            <a:r>
              <a:rPr lang="it-IT" sz="2400" dirty="0"/>
              <a:t> …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1435</TotalTime>
  <Words>1273</Words>
  <Application>Microsoft Office PowerPoint</Application>
  <PresentationFormat>Personalizzato</PresentationFormat>
  <Paragraphs>285</Paragraphs>
  <Slides>45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3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alessandro storer</cp:lastModifiedBy>
  <cp:revision>159</cp:revision>
  <dcterms:created xsi:type="dcterms:W3CDTF">2024-10-09T06:27:58Z</dcterms:created>
  <dcterms:modified xsi:type="dcterms:W3CDTF">2024-10-22T08:44:24Z</dcterms:modified>
</cp:coreProperties>
</file>